
<file path=[Content_Types].xml><?xml version="1.0" encoding="utf-8"?>
<Types xmlns="http://schemas.openxmlformats.org/package/2006/content-types">
  <Override PartName="/ppt/slideLayouts/slideLayout1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Layouts/slideLayout28.xml" ContentType="application/vnd.openxmlformats-officedocument.presentationml.slideLayout+xml"/>
  <Default Extension="xml" ContentType="application/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Layouts/slideLayout32.xml" ContentType="application/vnd.openxmlformats-officedocument.presentationml.slideLayout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0.xml" ContentType="application/vnd.openxmlformats-officedocument.presentationml.slideLayout+xml"/>
  <Override PartName="/ppt/theme/theme1.xml" ContentType="application/vnd.openxmlformats-officedocument.theme+xml"/>
  <Override PartName="/ppt/slideLayouts/slideLayout19.xml" ContentType="application/vnd.openxmlformats-officedocument.presentationml.slideLayout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50" r:id="rId1"/>
    <p:sldMasterId id="2147483651" r:id="rId2"/>
    <p:sldMasterId id="2147483653" r:id="rId3"/>
  </p:sldMasterIdLst>
  <p:notesMasterIdLst>
    <p:notesMasterId r:id="rId13"/>
  </p:notesMasterIdLst>
  <p:sldIdLst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1" r:id="rId12"/>
  </p:sldIdLst>
  <p:sldSz cx="24384000" cy="13716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4572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4572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4572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4572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>
        <p:scale>
          <a:sx n="43" d="100"/>
          <a:sy n="43" d="100"/>
        </p:scale>
        <p:origin x="-160" y="-264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68E083-D804-EB43-9F2D-778AB5EB930E}" type="datetimeFigureOut">
              <a:rPr lang="en-US" smtClean="0"/>
              <a:pPr/>
              <a:t>2/27/12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EBA1D-D5F4-7747-BC89-40A282EDEA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69554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EBA1D-D5F4-7747-BC89-40A282EDEA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90289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72851293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60338741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224750" y="2413000"/>
            <a:ext cx="3651250" cy="10172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71000" y="2413000"/>
            <a:ext cx="10801350" cy="10172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14318597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98245560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4815716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7704016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100" y="1816100"/>
            <a:ext cx="11144250" cy="11899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23750" y="1816100"/>
            <a:ext cx="11144250" cy="11899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83032523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41568802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70900959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70709605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9768575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24003226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77209520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88985399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757775" y="0"/>
            <a:ext cx="5610225" cy="1371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7100" y="0"/>
            <a:ext cx="16678275" cy="1371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77864390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85401928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63599193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41239924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100" y="1816100"/>
            <a:ext cx="11144250" cy="11899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23750" y="1816100"/>
            <a:ext cx="11144250" cy="11899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35968827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63257416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38781238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88842321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68487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35795822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24746846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01198451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757775" y="0"/>
            <a:ext cx="5610225" cy="1371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7100" y="0"/>
            <a:ext cx="16678275" cy="1371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267247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1000" y="7569200"/>
            <a:ext cx="7226300" cy="501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49700" y="7569200"/>
            <a:ext cx="7226300" cy="501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61492549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93605104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18479296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23467528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11722387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 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18696221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271000" y="2413000"/>
            <a:ext cx="14605000" cy="501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 Bold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1000" y="7569200"/>
            <a:ext cx="14605000" cy="501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 Bold" charset="0"/>
              </a:rPr>
              <a:t>Click to edit Master text styles</a:t>
            </a:r>
          </a:p>
          <a:p>
            <a:pPr lvl="1"/>
            <a:r>
              <a:rPr lang="en-US">
                <a:sym typeface="Arial Bold" charset="0"/>
              </a:rPr>
              <a:t>Second level</a:t>
            </a:r>
          </a:p>
          <a:p>
            <a:pPr lvl="2"/>
            <a:r>
              <a:rPr lang="en-US">
                <a:sym typeface="Arial Bold" charset="0"/>
              </a:rPr>
              <a:t>Third level</a:t>
            </a:r>
          </a:p>
          <a:p>
            <a:pPr lvl="3"/>
            <a:r>
              <a:rPr lang="en-US">
                <a:sym typeface="Arial Bold" charset="0"/>
              </a:rPr>
              <a:t>Fourth level</a:t>
            </a:r>
          </a:p>
          <a:p>
            <a:pPr lvl="4"/>
            <a:r>
              <a:rPr lang="en-US">
                <a:sym typeface="Arial Bold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+mj-lt"/>
          <a:ea typeface="+mj-ea"/>
          <a:cs typeface="+mj-cs"/>
          <a:sym typeface="Arial Bold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Arial Bold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Arial Bold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Arial Bold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Arial Bold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Arial Bold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Arial Bol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Arial Bol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Arial Bol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Arial Bold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27100" y="0"/>
            <a:ext cx="22440900" cy="176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 Bold" charset="0"/>
              </a:rPr>
              <a:t>Click to edit Master title style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100" y="1816100"/>
            <a:ext cx="22440900" cy="1189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Arial Bold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9pPr>
    </p:titleStyle>
    <p:bodyStyle>
      <a:lvl1pPr marL="1016000" indent="-800100" algn="l" rtl="0" eaLnBrk="0" fontAlgn="base" hangingPunct="0">
        <a:spcBef>
          <a:spcPts val="1400"/>
        </a:spcBef>
        <a:spcAft>
          <a:spcPct val="0"/>
        </a:spcAft>
        <a:buClr>
          <a:srgbClr val="CB0927"/>
        </a:buClr>
        <a:buSzPct val="100000"/>
        <a:buFont typeface="Wingdings" charset="0"/>
        <a:buChar char="§"/>
        <a:defRPr sz="4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1460500" indent="-800100" algn="l" rtl="0" eaLnBrk="0" fontAlgn="base" hangingPunct="0">
        <a:spcBef>
          <a:spcPts val="1400"/>
        </a:spcBef>
        <a:spcAft>
          <a:spcPct val="0"/>
        </a:spcAft>
        <a:buClr>
          <a:srgbClr val="CB0927"/>
        </a:buClr>
        <a:buSzPct val="100000"/>
        <a:buFont typeface="Arial" charset="0"/>
        <a:buChar char="-"/>
        <a:defRPr sz="4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905000" indent="-800100" algn="l" rtl="0" eaLnBrk="0" fontAlgn="base" hangingPunct="0">
        <a:spcBef>
          <a:spcPts val="1400"/>
        </a:spcBef>
        <a:spcAft>
          <a:spcPct val="0"/>
        </a:spcAft>
        <a:buClr>
          <a:srgbClr val="CB0927"/>
        </a:buClr>
        <a:buSzPct val="100000"/>
        <a:buFont typeface="Arial" charset="0"/>
        <a:buChar char="-"/>
        <a:defRPr sz="4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2349500" indent="-800100" algn="l" rtl="0" eaLnBrk="0" fontAlgn="base" hangingPunct="0">
        <a:spcBef>
          <a:spcPts val="1400"/>
        </a:spcBef>
        <a:spcAft>
          <a:spcPct val="0"/>
        </a:spcAft>
        <a:buClr>
          <a:srgbClr val="CB0927"/>
        </a:buClr>
        <a:buSzPct val="100000"/>
        <a:buFont typeface="Arial" charset="0"/>
        <a:buChar char="-"/>
        <a:defRPr sz="4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794000" indent="-800100" algn="l" rtl="0" eaLnBrk="0" fontAlgn="base" hangingPunct="0">
        <a:spcBef>
          <a:spcPts val="1400"/>
        </a:spcBef>
        <a:spcAft>
          <a:spcPct val="0"/>
        </a:spcAft>
        <a:buClr>
          <a:srgbClr val="CB0927"/>
        </a:buClr>
        <a:buSzPct val="100000"/>
        <a:buFont typeface="Arial" charset="0"/>
        <a:buChar char="-"/>
        <a:defRPr sz="4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3251200" indent="-800100" algn="l" rtl="0" fontAlgn="base">
        <a:spcBef>
          <a:spcPts val="1400"/>
        </a:spcBef>
        <a:spcAft>
          <a:spcPct val="0"/>
        </a:spcAft>
        <a:buClr>
          <a:srgbClr val="CB0927"/>
        </a:buClr>
        <a:buSzPct val="100000"/>
        <a:buFont typeface="Arial" charset="0"/>
        <a:buChar char="-"/>
        <a:defRPr sz="4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708400" indent="-800100" algn="l" rtl="0" fontAlgn="base">
        <a:spcBef>
          <a:spcPts val="1400"/>
        </a:spcBef>
        <a:spcAft>
          <a:spcPct val="0"/>
        </a:spcAft>
        <a:buClr>
          <a:srgbClr val="CB0927"/>
        </a:buClr>
        <a:buSzPct val="100000"/>
        <a:buFont typeface="Arial" charset="0"/>
        <a:buChar char="-"/>
        <a:defRPr sz="4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4165600" indent="-800100" algn="l" rtl="0" fontAlgn="base">
        <a:spcBef>
          <a:spcPts val="1400"/>
        </a:spcBef>
        <a:spcAft>
          <a:spcPct val="0"/>
        </a:spcAft>
        <a:buClr>
          <a:srgbClr val="CB0927"/>
        </a:buClr>
        <a:buSzPct val="100000"/>
        <a:buFont typeface="Arial" charset="0"/>
        <a:buChar char="-"/>
        <a:defRPr sz="4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4622800" indent="-800100" algn="l" rtl="0" fontAlgn="base">
        <a:spcBef>
          <a:spcPts val="1400"/>
        </a:spcBef>
        <a:spcAft>
          <a:spcPct val="0"/>
        </a:spcAft>
        <a:buClr>
          <a:srgbClr val="CB0927"/>
        </a:buClr>
        <a:buSzPct val="100000"/>
        <a:buFont typeface="Arial" charset="0"/>
        <a:buChar char="-"/>
        <a:defRPr sz="4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27100" y="0"/>
            <a:ext cx="22440900" cy="176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 Bold" charset="0"/>
              </a:rPr>
              <a:t>Click to edit Master title style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100" y="1816100"/>
            <a:ext cx="22440900" cy="1189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FFFFFF"/>
          </a:solidFill>
          <a:latin typeface="+mj-lt"/>
          <a:ea typeface="+mj-ea"/>
          <a:cs typeface="+mj-cs"/>
          <a:sym typeface="Arial Bold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9pPr>
    </p:titleStyle>
    <p:bodyStyle>
      <a:lvl1pPr marL="1016000" indent="-800100" algn="l" rtl="0" eaLnBrk="0" fontAlgn="base" hangingPunct="0">
        <a:spcBef>
          <a:spcPts val="1400"/>
        </a:spcBef>
        <a:spcAft>
          <a:spcPct val="0"/>
        </a:spcAft>
        <a:buClr>
          <a:srgbClr val="E31936"/>
        </a:buClr>
        <a:buSzPct val="100000"/>
        <a:buFont typeface="Wingdings" charset="0"/>
        <a:buChar char="§"/>
        <a:defRPr sz="46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1pPr>
      <a:lvl2pPr marL="1460500" indent="-800100" algn="l" rtl="0" eaLnBrk="0" fontAlgn="base" hangingPunct="0">
        <a:spcBef>
          <a:spcPts val="1400"/>
        </a:spcBef>
        <a:spcAft>
          <a:spcPct val="0"/>
        </a:spcAft>
        <a:buClr>
          <a:srgbClr val="E31936"/>
        </a:buClr>
        <a:buSzPct val="100000"/>
        <a:buFont typeface="Arial" charset="0"/>
        <a:buChar char="-"/>
        <a:defRPr sz="46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2pPr>
      <a:lvl3pPr marL="1905000" indent="-800100" algn="l" rtl="0" eaLnBrk="0" fontAlgn="base" hangingPunct="0">
        <a:spcBef>
          <a:spcPts val="1400"/>
        </a:spcBef>
        <a:spcAft>
          <a:spcPct val="0"/>
        </a:spcAft>
        <a:buClr>
          <a:srgbClr val="E31936"/>
        </a:buClr>
        <a:buSzPct val="100000"/>
        <a:buFont typeface="Arial" charset="0"/>
        <a:buChar char="-"/>
        <a:defRPr sz="46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3pPr>
      <a:lvl4pPr marL="2349500" indent="-800100" algn="l" rtl="0" eaLnBrk="0" fontAlgn="base" hangingPunct="0">
        <a:spcBef>
          <a:spcPts val="1400"/>
        </a:spcBef>
        <a:spcAft>
          <a:spcPct val="0"/>
        </a:spcAft>
        <a:buClr>
          <a:srgbClr val="E31936"/>
        </a:buClr>
        <a:buSzPct val="100000"/>
        <a:buFont typeface="Arial" charset="0"/>
        <a:buChar char="-"/>
        <a:defRPr sz="46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4pPr>
      <a:lvl5pPr marL="2794000" indent="-800100" algn="l" rtl="0" eaLnBrk="0" fontAlgn="base" hangingPunct="0">
        <a:spcBef>
          <a:spcPts val="1400"/>
        </a:spcBef>
        <a:spcAft>
          <a:spcPct val="0"/>
        </a:spcAft>
        <a:buClr>
          <a:srgbClr val="E31936"/>
        </a:buClr>
        <a:buSzPct val="100000"/>
        <a:buFont typeface="Arial" charset="0"/>
        <a:buChar char="-"/>
        <a:defRPr sz="46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5pPr>
      <a:lvl6pPr marL="3251200" indent="-800100" algn="l" rtl="0" fontAlgn="base">
        <a:spcBef>
          <a:spcPts val="1400"/>
        </a:spcBef>
        <a:spcAft>
          <a:spcPct val="0"/>
        </a:spcAft>
        <a:buClr>
          <a:srgbClr val="E31936"/>
        </a:buClr>
        <a:buSzPct val="100000"/>
        <a:buFont typeface="Arial" charset="0"/>
        <a:buChar char="-"/>
        <a:defRPr sz="46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6pPr>
      <a:lvl7pPr marL="3708400" indent="-800100" algn="l" rtl="0" fontAlgn="base">
        <a:spcBef>
          <a:spcPts val="1400"/>
        </a:spcBef>
        <a:spcAft>
          <a:spcPct val="0"/>
        </a:spcAft>
        <a:buClr>
          <a:srgbClr val="E31936"/>
        </a:buClr>
        <a:buSzPct val="100000"/>
        <a:buFont typeface="Arial" charset="0"/>
        <a:buChar char="-"/>
        <a:defRPr sz="46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7pPr>
      <a:lvl8pPr marL="4165600" indent="-800100" algn="l" rtl="0" fontAlgn="base">
        <a:spcBef>
          <a:spcPts val="1400"/>
        </a:spcBef>
        <a:spcAft>
          <a:spcPct val="0"/>
        </a:spcAft>
        <a:buClr>
          <a:srgbClr val="E31936"/>
        </a:buClr>
        <a:buSzPct val="100000"/>
        <a:buFont typeface="Arial" charset="0"/>
        <a:buChar char="-"/>
        <a:defRPr sz="46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8pPr>
      <a:lvl9pPr marL="4622800" indent="-800100" algn="l" rtl="0" fontAlgn="base">
        <a:spcBef>
          <a:spcPts val="1400"/>
        </a:spcBef>
        <a:spcAft>
          <a:spcPct val="0"/>
        </a:spcAft>
        <a:buClr>
          <a:srgbClr val="E31936"/>
        </a:buClr>
        <a:buSzPct val="100000"/>
        <a:buFont typeface="Arial" charset="0"/>
        <a:buChar char="-"/>
        <a:defRPr sz="46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Drugs, Guns and Oil: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defRPr/>
            </a:pPr>
            <a:r>
              <a:rPr lang="en-US" sz="6000" dirty="0" smtClean="0"/>
              <a:t>Attacking Big Problems with Big Data</a:t>
            </a:r>
          </a:p>
          <a:p>
            <a:pPr marL="0" indent="0" eaLnBrk="1" hangingPunct="1">
              <a:defRPr/>
            </a:pPr>
            <a:endParaRPr lang="en-US" dirty="0"/>
          </a:p>
          <a:p>
            <a:pPr marL="0" indent="0" eaLnBrk="1" hangingPunct="1">
              <a:defRPr/>
            </a:pPr>
            <a:endParaRPr lang="en-US" dirty="0" smtClean="0"/>
          </a:p>
          <a:p>
            <a:pPr marL="0" indent="0" eaLnBrk="1" hangingPunct="1">
              <a:defRPr/>
            </a:pPr>
            <a:endParaRPr lang="en-US" dirty="0"/>
          </a:p>
          <a:p>
            <a:pPr marL="0" indent="0" eaLnBrk="1" hangingPunct="1">
              <a:defRPr/>
            </a:pPr>
            <a:r>
              <a:rPr lang="en-US" dirty="0" smtClean="0"/>
              <a:t>Mike Olson</a:t>
            </a:r>
          </a:p>
          <a:p>
            <a:pPr marL="0" indent="0" eaLnBrk="1" hangingPunct="1">
              <a:defRPr/>
            </a:pPr>
            <a:r>
              <a:rPr lang="en-US" dirty="0" smtClean="0"/>
              <a:t>CEO, Cloudera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Drugs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057400"/>
            <a:ext cx="7391400" cy="92570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229600" y="10668000"/>
            <a:ext cx="935735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Gill Sans"/>
                <a:cs typeface="Gill Sans"/>
              </a:rPr>
              <a:t>http://</a:t>
            </a:r>
            <a:r>
              <a:rPr lang="en-US" sz="4000" dirty="0" err="1" smtClean="0">
                <a:latin typeface="Gill Sans"/>
                <a:cs typeface="Gill Sans"/>
              </a:rPr>
              <a:t>en.wikipedia.org</a:t>
            </a:r>
            <a:r>
              <a:rPr lang="en-US" sz="4000" dirty="0" smtClean="0">
                <a:latin typeface="Gill Sans"/>
                <a:cs typeface="Gill Sans"/>
              </a:rPr>
              <a:t>/wiki/</a:t>
            </a:r>
            <a:r>
              <a:rPr lang="en-US" sz="4000" dirty="0" err="1" smtClean="0">
                <a:latin typeface="Gill Sans"/>
                <a:cs typeface="Gill Sans"/>
              </a:rPr>
              <a:t>File:Dna-SNP.svg</a:t>
            </a:r>
            <a:endParaRPr lang="en-US" sz="4000" dirty="0" smtClean="0">
              <a:latin typeface="Gill Sans"/>
              <a:cs typeface="Gill Sans"/>
            </a:endParaRPr>
          </a:p>
          <a:p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8839200" y="5017056"/>
            <a:ext cx="120396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i="1" dirty="0" smtClean="0">
                <a:latin typeface="Gill Sans"/>
                <a:cs typeface="Gill Sans"/>
              </a:rPr>
              <a:t>Single-Nucleotide Polymorphism</a:t>
            </a:r>
          </a:p>
          <a:p>
            <a:endParaRPr lang="en-US" sz="18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Drugs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828800"/>
            <a:ext cx="11353800" cy="95895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734800" y="10024408"/>
            <a:ext cx="975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http://</a:t>
            </a:r>
            <a:r>
              <a:rPr lang="en-US" sz="4000" dirty="0" err="1" smtClean="0"/>
              <a:t>www.nature.com</a:t>
            </a:r>
            <a:r>
              <a:rPr lang="en-US" sz="4000" dirty="0" smtClean="0"/>
              <a:t>/</a:t>
            </a:r>
            <a:r>
              <a:rPr lang="en-US" sz="4000" dirty="0" err="1" smtClean="0"/>
              <a:t>nbt</a:t>
            </a:r>
            <a:r>
              <a:rPr lang="en-US" sz="4000" dirty="0" smtClean="0"/>
              <a:t>/journal/v28/n7/</a:t>
            </a:r>
            <a:r>
              <a:rPr lang="en-US" sz="4000" dirty="0" err="1" smtClean="0"/>
              <a:t>fig_tab</a:t>
            </a:r>
            <a:r>
              <a:rPr lang="en-US" sz="4000" dirty="0" smtClean="0"/>
              <a:t>/nbt0710-691_F1.html</a:t>
            </a:r>
          </a:p>
          <a:p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11963400" y="2209800"/>
            <a:ext cx="1196340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i="1" dirty="0" smtClean="0">
                <a:latin typeface="Gill Sans"/>
                <a:cs typeface="Gill Sans"/>
              </a:rPr>
              <a:t>Bowtie and Crossbow</a:t>
            </a:r>
          </a:p>
          <a:p>
            <a:pPr algn="ctr"/>
            <a:endParaRPr lang="en-US" sz="6000" dirty="0" smtClean="0">
              <a:latin typeface="Gill Sans"/>
              <a:cs typeface="Gill Sans"/>
            </a:endParaRPr>
          </a:p>
          <a:p>
            <a:pPr algn="ctr"/>
            <a:r>
              <a:rPr lang="en-US" sz="6000" dirty="0" smtClean="0">
                <a:latin typeface="Gill Sans"/>
                <a:cs typeface="Gill Sans"/>
              </a:rPr>
              <a:t>Ben </a:t>
            </a:r>
            <a:r>
              <a:rPr lang="en-US" sz="6000" dirty="0" err="1" smtClean="0">
                <a:latin typeface="Gill Sans"/>
                <a:cs typeface="Gill Sans"/>
              </a:rPr>
              <a:t>Langmead</a:t>
            </a:r>
            <a:r>
              <a:rPr lang="en-US" sz="6000" dirty="0" smtClean="0">
                <a:latin typeface="Gill Sans"/>
                <a:cs typeface="Gill Sans"/>
              </a:rPr>
              <a:t>, Michael Schatz</a:t>
            </a:r>
          </a:p>
          <a:p>
            <a:pPr algn="ctr"/>
            <a:endParaRPr lang="en-US" sz="6000" dirty="0" smtClean="0">
              <a:latin typeface="Gill Sans"/>
              <a:cs typeface="Gill Sans"/>
            </a:endParaRPr>
          </a:p>
          <a:p>
            <a:pPr algn="ctr"/>
            <a:r>
              <a:rPr lang="en-US" sz="6000" dirty="0" smtClean="0">
                <a:latin typeface="Gill Sans"/>
                <a:cs typeface="Gill Sans"/>
              </a:rPr>
              <a:t>Johns Hopkins Bloomberg</a:t>
            </a:r>
          </a:p>
          <a:p>
            <a:pPr algn="ctr"/>
            <a:r>
              <a:rPr lang="en-US" sz="6000" dirty="0" smtClean="0">
                <a:latin typeface="Gill Sans"/>
                <a:cs typeface="Gill Sans"/>
              </a:rPr>
              <a:t>School of Public Health</a:t>
            </a:r>
          </a:p>
          <a:p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11963400" y="8798004"/>
            <a:ext cx="11963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 smtClean="0">
                <a:latin typeface="Gill Sans"/>
                <a:cs typeface="Gill Sans"/>
              </a:rPr>
              <a:t>Related: </a:t>
            </a:r>
            <a:r>
              <a:rPr lang="en-US" sz="4800" i="1" dirty="0" err="1" smtClean="0">
                <a:latin typeface="Gill Sans"/>
                <a:cs typeface="Gill Sans"/>
              </a:rPr>
              <a:t>SoapSNP</a:t>
            </a:r>
            <a:r>
              <a:rPr lang="en-US" sz="4800" i="1" dirty="0" smtClean="0">
                <a:latin typeface="Gill Sans"/>
                <a:cs typeface="Gill Sans"/>
              </a:rPr>
              <a:t>, Contrail, </a:t>
            </a:r>
            <a:r>
              <a:rPr lang="en-US" sz="4800" i="1" dirty="0" err="1" smtClean="0">
                <a:latin typeface="Gill Sans"/>
                <a:cs typeface="Gill Sans"/>
              </a:rPr>
              <a:t>CloudBurst</a:t>
            </a:r>
            <a:endParaRPr lang="en-US" sz="4800" i="1" dirty="0" smtClean="0">
              <a:latin typeface="Gill Sans"/>
              <a:cs typeface="Gill Sans"/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713551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09800"/>
            <a:ext cx="11963400" cy="93171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420600" y="10792361"/>
            <a:ext cx="975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http://</a:t>
            </a:r>
            <a:r>
              <a:rPr lang="en-US" sz="4000" dirty="0" err="1" smtClean="0"/>
              <a:t>math.scu.edu</a:t>
            </a:r>
            <a:r>
              <a:rPr lang="en-US" sz="4000" dirty="0" smtClean="0"/>
              <a:t>/~</a:t>
            </a:r>
            <a:r>
              <a:rPr lang="en-US" sz="4000" dirty="0" err="1" smtClean="0"/>
              <a:t>gmohler</a:t>
            </a:r>
            <a:r>
              <a:rPr lang="en-US" sz="4000" dirty="0" smtClean="0"/>
              <a:t>/</a:t>
            </a:r>
            <a:r>
              <a:rPr lang="en-US" sz="4000" dirty="0" err="1" smtClean="0"/>
              <a:t>predpol.html</a:t>
            </a:r>
            <a:endParaRPr lang="en-US" sz="4000" dirty="0" smtClean="0"/>
          </a:p>
          <a:p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13030200" y="4800600"/>
            <a:ext cx="9982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i="1" dirty="0" smtClean="0">
                <a:latin typeface="Gill Sans"/>
                <a:cs typeface="Gill Sans"/>
              </a:rPr>
              <a:t>Predictive Policing</a:t>
            </a:r>
          </a:p>
          <a:p>
            <a:pPr algn="ctr"/>
            <a:endParaRPr lang="en-US" sz="6000" dirty="0">
              <a:latin typeface="Gill Sans"/>
              <a:cs typeface="Gill Sans"/>
            </a:endParaRPr>
          </a:p>
          <a:p>
            <a:pPr algn="ctr"/>
            <a:r>
              <a:rPr lang="en-US" sz="6000" dirty="0" smtClean="0">
                <a:latin typeface="Gill Sans"/>
                <a:cs typeface="Gill Sans"/>
              </a:rPr>
              <a:t>Santa Cruz, California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77636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392400" y="3347383"/>
            <a:ext cx="87630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i="1" dirty="0" smtClean="0">
                <a:latin typeface="Gill Sans"/>
                <a:cs typeface="Gill Sans"/>
              </a:rPr>
              <a:t>Entity Analysis</a:t>
            </a:r>
          </a:p>
          <a:p>
            <a:pPr algn="ctr"/>
            <a:endParaRPr lang="en-US" sz="6000" dirty="0">
              <a:latin typeface="Gill Sans"/>
              <a:cs typeface="Gill Sans"/>
            </a:endParaRPr>
          </a:p>
          <a:p>
            <a:pPr algn="ctr"/>
            <a:r>
              <a:rPr lang="en-US" sz="6000" dirty="0" smtClean="0">
                <a:latin typeface="Gill Sans"/>
                <a:cs typeface="Gill Sans"/>
              </a:rPr>
              <a:t>Machine Learning and Social Networking</a:t>
            </a:r>
          </a:p>
          <a:p>
            <a:pPr algn="ctr"/>
            <a:r>
              <a:rPr lang="en-US" sz="6000" dirty="0" smtClean="0">
                <a:latin typeface="Gill Sans"/>
                <a:cs typeface="Gill Sans"/>
              </a:rPr>
              <a:t>applied to</a:t>
            </a:r>
          </a:p>
          <a:p>
            <a:pPr algn="ctr"/>
            <a:r>
              <a:rPr lang="en-US" sz="6000" dirty="0" smtClean="0">
                <a:latin typeface="Gill Sans"/>
                <a:cs typeface="Gill Sans"/>
              </a:rPr>
              <a:t>Drug Trafficking and</a:t>
            </a:r>
          </a:p>
          <a:p>
            <a:pPr algn="ctr"/>
            <a:r>
              <a:rPr lang="en-US" sz="6000" dirty="0" smtClean="0">
                <a:latin typeface="Gill Sans"/>
                <a:cs typeface="Gill Sans"/>
              </a:rPr>
              <a:t>Terrorism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03" y="2133600"/>
            <a:ext cx="15134897" cy="891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074544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Oil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76400"/>
            <a:ext cx="8368996" cy="93247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7200" y="1676400"/>
            <a:ext cx="7848600" cy="93385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96400" y="4303455"/>
            <a:ext cx="6324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i="1" dirty="0" smtClean="0">
                <a:latin typeface="Gill Sans"/>
                <a:cs typeface="Gill Sans"/>
              </a:rPr>
              <a:t>Reflection</a:t>
            </a:r>
          </a:p>
          <a:p>
            <a:pPr algn="ctr"/>
            <a:r>
              <a:rPr lang="en-US" sz="8000" i="1" dirty="0" smtClean="0">
                <a:latin typeface="Gill Sans"/>
                <a:cs typeface="Gill Sans"/>
              </a:rPr>
              <a:t>Seismology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525000" y="8564701"/>
            <a:ext cx="6096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Bill </a:t>
            </a:r>
            <a:r>
              <a:rPr lang="en-US" sz="4000" dirty="0" err="1" smtClean="0"/>
              <a:t>Symes</a:t>
            </a:r>
            <a:r>
              <a:rPr lang="en-US" sz="4000" dirty="0" smtClean="0"/>
              <a:t>, Rice University, “Seeing Through Rock: The Mathematics of Reflection Seismology.”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23225295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Oil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1780465"/>
            <a:ext cx="15671800" cy="97257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78200" y="10182761"/>
            <a:ext cx="701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http://</a:t>
            </a:r>
            <a:r>
              <a:rPr lang="en-US" sz="4000" dirty="0" err="1" smtClean="0">
                <a:solidFill>
                  <a:schemeClr val="tx1"/>
                </a:solidFill>
              </a:rPr>
              <a:t>walter.kessinger.com</a:t>
            </a:r>
            <a:r>
              <a:rPr lang="en-US" sz="4000" dirty="0" smtClean="0">
                <a:solidFill>
                  <a:schemeClr val="tx1"/>
                </a:solidFill>
              </a:rPr>
              <a:t>/work/images/seisx_fig5_big.jpg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002000" y="4800600"/>
            <a:ext cx="7848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i="1" dirty="0" smtClean="0">
                <a:latin typeface="Gill Sans"/>
                <a:cs typeface="Gill Sans"/>
              </a:rPr>
              <a:t>Subsurface Topography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71996767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Oil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981200"/>
            <a:ext cx="8991600" cy="93177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15600" y="3581400"/>
            <a:ext cx="13335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i="1" dirty="0" smtClean="0">
                <a:latin typeface="Gill Sans"/>
                <a:cs typeface="Gill Sans"/>
              </a:rPr>
              <a:t>Data Analysis and Modeling</a:t>
            </a:r>
          </a:p>
          <a:p>
            <a:pPr algn="ctr"/>
            <a:r>
              <a:rPr lang="en-US" sz="8000" i="1" dirty="0" smtClean="0">
                <a:latin typeface="Gill Sans"/>
                <a:cs typeface="Gill Sans"/>
              </a:rPr>
              <a:t>to produce</a:t>
            </a:r>
          </a:p>
          <a:p>
            <a:pPr algn="ctr"/>
            <a:r>
              <a:rPr lang="en-US" sz="8000" i="1" dirty="0" smtClean="0">
                <a:latin typeface="Gill Sans"/>
                <a:cs typeface="Gill Sans"/>
              </a:rPr>
              <a:t>Subsurface Structure and Reservoir Maps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73043245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Title &amp; Subtitle copy">
  <a:themeElements>
    <a:clrScheme name="Title &amp; Subtitle cop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 copy">
      <a:majorFont>
        <a:latin typeface="Arial Bold"/>
        <a:ea typeface="ヒラギノ角ゴ ProN W6"/>
        <a:cs typeface="ヒラギノ角ゴ ProN W6"/>
      </a:majorFont>
      <a:minorFont>
        <a:latin typeface="Arial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 copy">
  <a:themeElements>
    <a:clrScheme name="Title &amp; Bullets cop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">
      <a:majorFont>
        <a:latin typeface="Arial Bold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ullets no branding copy">
  <a:themeElements>
    <a:clrScheme name="">
      <a:dk1>
        <a:srgbClr val="000000"/>
      </a:dk1>
      <a:lt1>
        <a:srgbClr val="000000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AAAAAA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 no branding copy">
      <a:majorFont>
        <a:latin typeface="Arial Bold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no branding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2697</TotalTime>
  <Pages>0</Pages>
  <Words>156</Words>
  <Characters>0</Characters>
  <Application>Microsoft Macintosh PowerPoint</Application>
  <PresentationFormat>Custom</PresentationFormat>
  <Lines>0</Lines>
  <Paragraphs>43</Paragraphs>
  <Slides>9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Title &amp; Subtitle copy</vt:lpstr>
      <vt:lpstr>Title &amp; Bullets copy</vt:lpstr>
      <vt:lpstr>bullets no branding copy</vt:lpstr>
      <vt:lpstr>Drugs, Guns and Oil:</vt:lpstr>
      <vt:lpstr>Drugs</vt:lpstr>
      <vt:lpstr>Drugs</vt:lpstr>
      <vt:lpstr>Guns</vt:lpstr>
      <vt:lpstr>Guns</vt:lpstr>
      <vt:lpstr>Oil</vt:lpstr>
      <vt:lpstr>Oil</vt:lpstr>
      <vt:lpstr>Oil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Sophia DeMartini</cp:lastModifiedBy>
  <cp:revision>7</cp:revision>
  <dcterms:created xsi:type="dcterms:W3CDTF">2012-02-27T16:53:39Z</dcterms:created>
  <dcterms:modified xsi:type="dcterms:W3CDTF">2012-02-27T16:54:02Z</dcterms:modified>
</cp:coreProperties>
</file>